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bold.fntdata"/><Relationship Id="rId10" Type="http://schemas.openxmlformats.org/officeDocument/2006/relationships/slide" Target="slides/slide5.xml"/><Relationship Id="rId32" Type="http://schemas.openxmlformats.org/officeDocument/2006/relationships/font" Target="fonts/Raleway-regular.fntdata"/><Relationship Id="rId13" Type="http://schemas.openxmlformats.org/officeDocument/2006/relationships/slide" Target="slides/slide8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-italic.fntdata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e963940e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e963940e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e963940e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e963940e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b5945169c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b5945169c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e963940e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e963940e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e963940e2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e963940e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e963940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e963940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e963940e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e963940e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e963940e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e963940e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e963940e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e963940e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e857adda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e857adda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b5945169c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b5945169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b5945169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0b5945169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b5945169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b5945169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e857adda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e857add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e963940e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e963940e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e963940e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e963940e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0e857adda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0e857adda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b5945169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0b5945169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e963940e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e963940e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b5945169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b5945169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e963940e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e963940e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b5945169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b5945169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b5945169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b5945169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b5945169c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b5945169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b5945169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b5945169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github.com/AzureAD/microsoft-authentication-library-for-dotnet" TargetMode="External"/><Relationship Id="rId5" Type="http://schemas.openxmlformats.org/officeDocument/2006/relationships/hyperlink" Target="https://github.com/AzureAD/microsoft-authentication-library-for-dotne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83346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 token acquisition library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migration ADAL=&gt; MSAL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Shijie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Why this migration project?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Background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Motivations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Char char="●"/>
            </a:pPr>
            <a:r>
              <a:rPr lang="en" sz="1900">
                <a:solidFill>
                  <a:schemeClr val="accent3"/>
                </a:solidFill>
              </a:rPr>
              <a:t>People challenges </a:t>
            </a:r>
            <a:endParaRPr sz="1900">
              <a:solidFill>
                <a:schemeClr val="accent3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Get funding on roadmap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Risk management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challenges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Design shared packages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Debug cache increase issue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Summary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Why this migration project?</a:t>
            </a:r>
            <a:endParaRPr sz="19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Background</a:t>
            </a:r>
            <a:endParaRPr sz="17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Motivations</a:t>
            </a:r>
            <a:endParaRPr sz="17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People challenges 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Char char="○"/>
            </a:pPr>
            <a:r>
              <a:rPr lang="en" sz="1900">
                <a:solidFill>
                  <a:srgbClr val="FF0000"/>
                </a:solidFill>
              </a:rPr>
              <a:t>Get funding on roadmap</a:t>
            </a:r>
            <a:endParaRPr sz="1900">
              <a:solidFill>
                <a:srgbClr val="FF0000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Risk management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Technical challenges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Design shared packages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Debug cache increase issue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Summary</a:t>
            </a:r>
            <a:endParaRPr sz="19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People challenges: Get funding on the roadmap</a:t>
            </a:r>
            <a:endParaRPr sz="2040"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6775" y="1480475"/>
            <a:ext cx="6267233" cy="366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0" y="1551325"/>
            <a:ext cx="319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Project scope</a:t>
            </a:r>
            <a:r>
              <a:rPr lang="en" sz="1900"/>
              <a:t>: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ADAL</a:t>
            </a:r>
            <a:r>
              <a:rPr lang="en" sz="1900"/>
              <a:t> =&gt; </a:t>
            </a:r>
            <a:r>
              <a:rPr lang="en" sz="1900" u="sng">
                <a:solidFill>
                  <a:schemeClr val="hlink"/>
                </a:solidFill>
                <a:hlinkClick r:id="rId5"/>
              </a:rPr>
              <a:t>MSAL</a:t>
            </a:r>
            <a:r>
              <a:rPr lang="en" sz="1900"/>
              <a:t> 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Over 20+ service needs migration</a:t>
            </a:r>
            <a:endParaRPr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People challenges: Get funding on the roadmap</a:t>
            </a:r>
            <a:endParaRPr sz="2040"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0" y="1551325"/>
            <a:ext cx="39669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Get funding for 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Favoring reusability vs short-time speed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Top priority for the team</a:t>
            </a:r>
            <a:endParaRPr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lang="en" sz="1900"/>
              <a:t>Two additional devs</a:t>
            </a:r>
            <a:endParaRPr sz="1900"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6925" y="1480475"/>
            <a:ext cx="5177074" cy="366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Why this migration project?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Background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Motivations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en" sz="1900">
                <a:solidFill>
                  <a:schemeClr val="dk2"/>
                </a:solidFill>
              </a:rPr>
              <a:t>People challenges </a:t>
            </a:r>
            <a:endParaRPr sz="1900">
              <a:solidFill>
                <a:schemeClr val="dk2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Get funding on roadmap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Char char="○"/>
            </a:pPr>
            <a:r>
              <a:rPr lang="en" sz="1900">
                <a:solidFill>
                  <a:srgbClr val="FF0000"/>
                </a:solidFill>
              </a:rPr>
              <a:t>Risk management</a:t>
            </a:r>
            <a:endParaRPr sz="1900">
              <a:solidFill>
                <a:srgbClr val="FF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challenges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Design shared packages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Debug cache increase issue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Summary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People: Risk management</a:t>
            </a:r>
            <a:endParaRPr sz="2040"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Has both up/downstream partners</a:t>
            </a:r>
            <a:endParaRPr sz="19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200" y="1328075"/>
            <a:ext cx="3788835" cy="366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People: Risk management</a:t>
            </a:r>
            <a:endParaRPr sz="2040"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0" y="1551325"/>
            <a:ext cx="39909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Upstream partners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Catalog unique auth patterns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Focus on the most widely scenarios first</a:t>
            </a:r>
            <a:endParaRPr sz="1900"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0850" y="1438750"/>
            <a:ext cx="5153152" cy="369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People: Risk management</a:t>
            </a:r>
            <a:endParaRPr sz="2040"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0" y="1551325"/>
            <a:ext cx="62562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Downstream partners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Have a system of strategies</a:t>
            </a:r>
            <a:endParaRPr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AutoNum type="romanLcPeriod"/>
            </a:pPr>
            <a:r>
              <a:rPr lang="en" sz="1900"/>
              <a:t>Best case, make my task their top priorities</a:t>
            </a:r>
            <a:endParaRPr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AutoNum type="romanLcPeriod"/>
            </a:pPr>
            <a:r>
              <a:rPr lang="en" sz="1900"/>
              <a:t>Bringup on calendar (e.g. compliance, etc.)</a:t>
            </a:r>
            <a:endParaRPr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AutoNum type="romanLcPeriod"/>
            </a:pPr>
            <a:r>
              <a:rPr lang="en" sz="1900"/>
              <a:t>Lend resources</a:t>
            </a:r>
            <a:endParaRPr sz="1900"/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8325" y="1818550"/>
            <a:ext cx="3115674" cy="332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Why this migration project?</a:t>
            </a:r>
            <a:endParaRPr sz="19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Background</a:t>
            </a:r>
            <a:endParaRPr sz="17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Motivations</a:t>
            </a:r>
            <a:endParaRPr sz="17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People challenges 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Get funding on roadmap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Risk management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Char char="●"/>
            </a:pPr>
            <a:r>
              <a:rPr lang="en" sz="1900">
                <a:solidFill>
                  <a:srgbClr val="FF0000"/>
                </a:solidFill>
              </a:rPr>
              <a:t>Technical challenges</a:t>
            </a:r>
            <a:endParaRPr sz="1900">
              <a:solidFill>
                <a:srgbClr val="FF0000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Design shared packages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Debug cache increase issue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Summary</a:t>
            </a:r>
            <a:endParaRPr sz="19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Why this migration project?</a:t>
            </a:r>
            <a:endParaRPr sz="19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Background</a:t>
            </a:r>
            <a:endParaRPr sz="17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Motivations</a:t>
            </a:r>
            <a:endParaRPr sz="17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People challenges 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Get funding on roadmap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Risk management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Technical challenges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Char char="○"/>
            </a:pPr>
            <a:r>
              <a:rPr lang="en" sz="1900">
                <a:solidFill>
                  <a:srgbClr val="FF0000"/>
                </a:solidFill>
              </a:rPr>
              <a:t>Design shared packages</a:t>
            </a:r>
            <a:endParaRPr sz="1900">
              <a:solidFill>
                <a:srgbClr val="FF0000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Debug cache increase issue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Summary</a:t>
            </a:r>
            <a:endParaRPr sz="19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729300" y="1479775"/>
            <a:ext cx="81717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Lato"/>
              <a:buChar char="●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Infrastructure engineer, ~5y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Enterprise instant messenger product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Our team owns the platform of a stateless monolithic service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Auth &amp; resilience: ~10 types of tokens per day 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729450" y="64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/>
              <a:t>Tech: Design shared libraries for cross-cutting concerns</a:t>
            </a:r>
            <a:endParaRPr sz="2140"/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525" y="1365225"/>
            <a:ext cx="5179475" cy="377827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Design generic libraries</a:t>
            </a:r>
            <a:endParaRPr sz="1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675" y="1364500"/>
            <a:ext cx="7420324" cy="377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3"/>
          <p:cNvSpPr txBox="1"/>
          <p:nvPr>
            <p:ph type="title"/>
          </p:nvPr>
        </p:nvSpPr>
        <p:spPr>
          <a:xfrm>
            <a:off x="729450" y="64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/>
              <a:t>Tech: Resilience in shared package</a:t>
            </a:r>
            <a:endParaRPr sz="2140"/>
          </a:p>
        </p:txBody>
      </p:sp>
      <p:sp>
        <p:nvSpPr>
          <p:cNvPr id="220" name="Google Shape;220;p33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Resilience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As an exmple</a:t>
            </a:r>
            <a:endParaRPr sz="19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Why this migration project?</a:t>
            </a:r>
            <a:endParaRPr sz="19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Background</a:t>
            </a:r>
            <a:endParaRPr sz="1700">
              <a:solidFill>
                <a:srgbClr val="59595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rgbClr val="595959"/>
                </a:solidFill>
              </a:rPr>
              <a:t>Motivations</a:t>
            </a:r>
            <a:endParaRPr sz="17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People challenges 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Get funding on roadmap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Risk management</a:t>
            </a:r>
            <a:endParaRPr sz="1900">
              <a:solidFill>
                <a:srgbClr val="595959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Technical challenges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○"/>
            </a:pPr>
            <a:r>
              <a:rPr lang="en" sz="1900">
                <a:solidFill>
                  <a:srgbClr val="595959"/>
                </a:solidFill>
              </a:rPr>
              <a:t>Design shared packages</a:t>
            </a:r>
            <a:endParaRPr sz="1900">
              <a:solidFill>
                <a:srgbClr val="595959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Char char="○"/>
            </a:pPr>
            <a:r>
              <a:rPr lang="en" sz="1900">
                <a:solidFill>
                  <a:srgbClr val="FF0000"/>
                </a:solidFill>
              </a:rPr>
              <a:t>Debug cache increase issue</a:t>
            </a:r>
            <a:endParaRPr sz="1900">
              <a:solidFill>
                <a:srgbClr val="FF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900"/>
              <a:buChar char="●"/>
            </a:pPr>
            <a:r>
              <a:rPr lang="en" sz="1900">
                <a:solidFill>
                  <a:srgbClr val="595959"/>
                </a:solidFill>
              </a:rPr>
              <a:t>Summary</a:t>
            </a:r>
            <a:endParaRPr sz="19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729450" y="64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/>
              <a:t>Tech: Debug cache size increase</a:t>
            </a:r>
            <a:endParaRPr sz="2140"/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After deploying the change to first DC, see 1.6 cache size increase</a:t>
            </a:r>
            <a:endParaRPr sz="1900"/>
          </a:p>
        </p:txBody>
      </p:sp>
      <p:pic>
        <p:nvPicPr>
          <p:cNvPr id="233" name="Google Shape;2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175" y="1256075"/>
            <a:ext cx="4423825" cy="3887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450" y="1491600"/>
            <a:ext cx="5404550" cy="3651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6"/>
          <p:cNvSpPr txBox="1"/>
          <p:nvPr>
            <p:ph type="title"/>
          </p:nvPr>
        </p:nvSpPr>
        <p:spPr>
          <a:xfrm>
            <a:off x="729450" y="64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/>
              <a:t>Tech: Debug cache size increase</a:t>
            </a:r>
            <a:endParaRPr sz="2140"/>
          </a:p>
        </p:txBody>
      </p:sp>
      <p:sp>
        <p:nvSpPr>
          <p:cNvPr id="240" name="Google Shape;240;p36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How entries are stored in Redis</a:t>
            </a:r>
            <a:endParaRPr sz="1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729450" y="64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/>
              <a:t>Tech: Debug cache size increase</a:t>
            </a:r>
            <a:endParaRPr sz="2140"/>
          </a:p>
        </p:txBody>
      </p:sp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125" y="1312075"/>
            <a:ext cx="3002717" cy="36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>
            <p:ph idx="1" type="body"/>
          </p:nvPr>
        </p:nvSpPr>
        <p:spPr>
          <a:xfrm>
            <a:off x="0" y="1551325"/>
            <a:ext cx="4843800" cy="27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Root cause is in custom caching layer</a:t>
            </a:r>
            <a:endParaRPr sz="1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729450" y="640475"/>
            <a:ext cx="8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Summary </a:t>
            </a:r>
            <a:endParaRPr sz="2040"/>
          </a:p>
        </p:txBody>
      </p:sp>
      <p:sp>
        <p:nvSpPr>
          <p:cNvPr id="253" name="Google Shape;253;p38"/>
          <p:cNvSpPr txBox="1"/>
          <p:nvPr/>
        </p:nvSpPr>
        <p:spPr>
          <a:xfrm>
            <a:off x="982975" y="1725925"/>
            <a:ext cx="80124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Auth token library migration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○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Risk management in a large project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○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Debug Redis real production issues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What I would do differently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○"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Future looking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599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1441200"/>
            <a:ext cx="76887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Why this migration project?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Background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Motivations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People challenges 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Get funding on roadmap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Risk management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challenges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Design shared packages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Debug cache increase issue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Summary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98025" y="705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 token acquisition library responsibilities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0" y="1551325"/>
            <a:ext cx="4843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Use scenario: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Critical path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Invoked before calling every downstream service</a:t>
            </a:r>
            <a:endParaRPr sz="190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926" y="1257900"/>
            <a:ext cx="3525598" cy="390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98025" y="705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 token acquisition library responsibilities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0" y="1551325"/>
            <a:ext cx="4843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Components: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Authorization server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Multi-layer cache</a:t>
            </a:r>
            <a:endParaRPr sz="1900"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500" y="1392850"/>
            <a:ext cx="4582100" cy="341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86600" y="6976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User signs in and accesses calendar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7325"/>
            <a:ext cx="9144003" cy="318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81650" y="693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Flowchart behind the scene (OAuth flow)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99" y="1628550"/>
            <a:ext cx="8559549" cy="351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86600" y="651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 for the migration ADAL=&gt;MSAL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86600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Resilience enhancement: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Proactively refresh token in the background 8 hours before expiry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Regional authorization server support instead of single </a:t>
            </a:r>
            <a:r>
              <a:rPr lang="en" sz="1600"/>
              <a:t>global</a:t>
            </a:r>
            <a:r>
              <a:rPr lang="en" sz="1600"/>
              <a:t> endpoint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Fallback authorization server support to extend token life from 1D =&gt; 3D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Security requirement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ADAL libraries will be deprecating in 6 months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775175" y="651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for the migration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1254275" y="1680225"/>
            <a:ext cx="2726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latin typeface="Lato"/>
                <a:ea typeface="Lato"/>
                <a:cs typeface="Lato"/>
                <a:sym typeface="Lato"/>
              </a:rPr>
              <a:t>People Challenges</a:t>
            </a:r>
            <a:endParaRPr b="1" sz="2100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5035500" y="1680225"/>
            <a:ext cx="2726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latin typeface="Lato"/>
                <a:ea typeface="Lato"/>
                <a:cs typeface="Lato"/>
                <a:sym typeface="Lato"/>
              </a:rPr>
              <a:t>Technical Challenges</a:t>
            </a:r>
            <a:endParaRPr b="1" sz="2100" u="sng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025" y="2276575"/>
            <a:ext cx="7613435" cy="265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